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Source Code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C34078-7BE4-4451-9395-DCD7D16B4A1B}">
  <a:tblStyle styleId="{83C34078-7BE4-4451-9395-DCD7D16B4A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SourceCodePro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ourceCodePro-italic.fntdata"/><Relationship Id="rId47" Type="http://schemas.openxmlformats.org/officeDocument/2006/relationships/font" Target="fonts/SourceCodePro-bold.fntdata"/><Relationship Id="rId49" Type="http://schemas.openxmlformats.org/officeDocument/2006/relationships/font" Target="fonts/SourceCodePr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853d0457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853d0457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854e62fd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854e62fd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53d0457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53d0457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853d0457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853d0457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853d0457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853d0457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87d1068e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87d1068e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854e62fd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854e62fd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87d1068e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87d1068e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24f6e6d9a_2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24f6e6d9a_2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b69d1ac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b69d1ac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Bluetooth : connexion directe, sans routeur/besoin d’internet - basse consommation, petite portée plus adaptée | Modulation de type GFSK, débit 1Mbit/s, modulation de fréquences de type FSK à deux états, signal modulant filtré par filtre gaussien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rgbClr val="1A1A1A"/>
                </a:solidFill>
              </a:rPr>
              <a:t>(Caractéristiques techniques théoriques)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53d0457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53d0457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854e62f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854e62f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Trame de changement de joueur sur la table n°0 et qui définit que c’est à JOUEUR1 de jouer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cd0d475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cd0d475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Trame de changement de joueur sur la table n°0 et qui définit que c’est à JOUEUR1 de jouer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853d0457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2853d0457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24f6e6d9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24f6e6d9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2.0 : ajouter une visualisation des fautes, ajouter un “menu” statistiques très détaillé auquel on pourrait accéder via la tablette | MAJ majeure : intégrer une caméra qui aurait une vision sur la table et pourrait détecter n’importe quel type de faute ou triche (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853d04579_27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853d04579_27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87ffc0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87ffc0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853d0457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853d0457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853d0457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2853d0457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853d0457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853d0457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2853d0457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2853d0457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b22a3b6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b22a3b6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2853d0457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2853d0457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853d0457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2853d0457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853d0457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853d0457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853d0457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853d0457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853d04579_27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853d04579_2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853d0457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853d0457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853d04579_2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853d04579_2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853d04579_27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853d04579_2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Plug-in-pool 2023</a:t>
            </a:r>
            <a:endParaRPr sz="36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263" y="2491900"/>
            <a:ext cx="2962481" cy="18515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0" y="4527900"/>
            <a:ext cx="195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Lycée La Salle Avignon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Promo 2023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0" y="0"/>
            <a:ext cx="195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GAUME Benjamin</a:t>
            </a:r>
            <a:endParaRPr b="1"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BTS SNIR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91" name="Google Shape;91;p13"/>
          <p:cNvSpPr txBox="1"/>
          <p:nvPr>
            <p:ph idx="4294967295" type="title"/>
          </p:nvPr>
        </p:nvSpPr>
        <p:spPr>
          <a:xfrm>
            <a:off x="2828225" y="1964775"/>
            <a:ext cx="350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720"/>
              <a:t>Revue finale</a:t>
            </a:r>
            <a:endParaRPr sz="1720"/>
          </a:p>
        </p:txBody>
      </p:sp>
      <p:sp>
        <p:nvSpPr>
          <p:cNvPr id="92" name="Google Shape;92;p13"/>
          <p:cNvSpPr txBox="1"/>
          <p:nvPr/>
        </p:nvSpPr>
        <p:spPr>
          <a:xfrm>
            <a:off x="7855725" y="76200"/>
            <a:ext cx="129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juin 2023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fonctionnalités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❏"/>
            </a:pPr>
            <a:r>
              <a:rPr lang="fr" sz="1700">
                <a:solidFill>
                  <a:schemeClr val="dk2"/>
                </a:solidFill>
              </a:rPr>
              <a:t>Afficher un écran d’accueil (en mode kiosque)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❏"/>
            </a:pPr>
            <a:r>
              <a:rPr lang="fr" sz="1700">
                <a:solidFill>
                  <a:schemeClr val="dk2"/>
                </a:solidFill>
              </a:rPr>
              <a:t>Visualiser l’empochage d’une bille (couleur, poche et joueur)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❏"/>
            </a:pPr>
            <a:r>
              <a:rPr lang="fr" sz="1700">
                <a:solidFill>
                  <a:schemeClr val="dk2"/>
                </a:solidFill>
              </a:rPr>
              <a:t>Visualiser les données de la manche en temps réel (nom des joueurs, billes restantes, durée…)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❏"/>
            </a:pPr>
            <a:r>
              <a:rPr lang="fr" sz="1700">
                <a:solidFill>
                  <a:schemeClr val="dk2"/>
                </a:solidFill>
              </a:rPr>
              <a:t>Visualiser les données de la partie (statistiques des joueurs, de la partie…)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❏"/>
            </a:pPr>
            <a:r>
              <a:rPr lang="fr" sz="1700">
                <a:solidFill>
                  <a:schemeClr val="dk2"/>
                </a:solidFill>
              </a:rPr>
              <a:t>Dialogue avec le module MobilePool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75" name="Google Shape;175;p2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personnelle</a:t>
            </a:r>
            <a:endParaRPr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cas d’utilisation</a:t>
            </a:r>
            <a:endParaRPr/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-740900" y="990225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41" y="2293927"/>
            <a:ext cx="6705910" cy="17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</a:t>
            </a:r>
            <a:endParaRPr/>
          </a:p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675" y="1841200"/>
            <a:ext cx="5292257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3879150" y="1288075"/>
            <a:ext cx="1389300" cy="400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Accueil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</a:t>
            </a:r>
            <a:endParaRPr/>
          </a:p>
        </p:txBody>
      </p:sp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3745350" y="1318650"/>
            <a:ext cx="1653300" cy="400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Mode partie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088" y="1853850"/>
            <a:ext cx="5281834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/>
          <p:nvPr/>
        </p:nvSpPr>
        <p:spPr>
          <a:xfrm rot="-3047388">
            <a:off x="3721664" y="2974096"/>
            <a:ext cx="351173" cy="166521"/>
          </a:xfrm>
          <a:prstGeom prst="rightArrow">
            <a:avLst>
              <a:gd fmla="val 53870" name="adj1"/>
              <a:gd fmla="val 53834" name="adj2"/>
            </a:avLst>
          </a:prstGeom>
          <a:solidFill>
            <a:schemeClr val="accent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 txBox="1"/>
          <p:nvPr/>
        </p:nvSpPr>
        <p:spPr>
          <a:xfrm>
            <a:off x="3902400" y="4395850"/>
            <a:ext cx="134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C’est à X de jouer !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6618150" y="1853850"/>
            <a:ext cx="54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09:25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5"/>
          <p:cNvSpPr/>
          <p:nvPr/>
        </p:nvSpPr>
        <p:spPr>
          <a:xfrm rot="6762613">
            <a:off x="6790110" y="1637068"/>
            <a:ext cx="351231" cy="166477"/>
          </a:xfrm>
          <a:prstGeom prst="rightArrow">
            <a:avLst>
              <a:gd fmla="val 53870" name="adj1"/>
              <a:gd fmla="val 53834" name="adj2"/>
            </a:avLst>
          </a:prstGeom>
          <a:solidFill>
            <a:schemeClr val="accent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 rot="942607">
            <a:off x="5330613" y="2845681"/>
            <a:ext cx="351220" cy="166400"/>
          </a:xfrm>
          <a:prstGeom prst="rightArrow">
            <a:avLst>
              <a:gd fmla="val 53870" name="adj1"/>
              <a:gd fmla="val 53834" name="adj2"/>
            </a:avLst>
          </a:prstGeom>
          <a:solidFill>
            <a:schemeClr val="accent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2222675" y="4167250"/>
            <a:ext cx="234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latin typeface="Lato"/>
                <a:ea typeface="Lato"/>
                <a:cs typeface="Lato"/>
                <a:sym typeface="Lato"/>
              </a:rPr>
              <a:t>X a rentré une bille X dans le trou X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640475" y="1886725"/>
            <a:ext cx="498300" cy="28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5668950" y="2838450"/>
            <a:ext cx="498300" cy="28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3892650" y="2639975"/>
            <a:ext cx="228600" cy="28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/>
          <p:nvPr/>
        </p:nvSpPr>
        <p:spPr>
          <a:xfrm>
            <a:off x="2463550" y="4187650"/>
            <a:ext cx="1873800" cy="28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3944725" y="4431700"/>
            <a:ext cx="1256100" cy="28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5060500" y="3205125"/>
            <a:ext cx="1760700" cy="82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 rot="-3047388">
            <a:off x="3004839" y="4537146"/>
            <a:ext cx="351173" cy="166521"/>
          </a:xfrm>
          <a:prstGeom prst="rightArrow">
            <a:avLst>
              <a:gd fmla="val 53870" name="adj1"/>
              <a:gd fmla="val 53834" name="adj2"/>
            </a:avLst>
          </a:prstGeom>
          <a:solidFill>
            <a:schemeClr val="accent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 rot="6762613">
            <a:off x="6527260" y="2949318"/>
            <a:ext cx="351231" cy="166477"/>
          </a:xfrm>
          <a:prstGeom prst="rightArrow">
            <a:avLst>
              <a:gd fmla="val 53870" name="adj1"/>
              <a:gd fmla="val 53834" name="adj2"/>
            </a:avLst>
          </a:prstGeom>
          <a:solidFill>
            <a:schemeClr val="accent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/>
          <p:nvPr/>
        </p:nvSpPr>
        <p:spPr>
          <a:xfrm rot="6762613">
            <a:off x="4511935" y="4192618"/>
            <a:ext cx="351231" cy="166477"/>
          </a:xfrm>
          <a:prstGeom prst="rightArrow">
            <a:avLst>
              <a:gd fmla="val 53870" name="adj1"/>
              <a:gd fmla="val 53834" name="adj2"/>
            </a:avLst>
          </a:prstGeom>
          <a:solidFill>
            <a:schemeClr val="accent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</a:t>
            </a:r>
            <a:endParaRPr/>
          </a:p>
        </p:txBody>
      </p: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3879150" y="1343450"/>
            <a:ext cx="1389300" cy="384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Partie </a:t>
            </a:r>
            <a:r>
              <a:rPr lang="fr" sz="1300">
                <a:latin typeface="Lato"/>
                <a:ea typeface="Lato"/>
                <a:cs typeface="Lato"/>
                <a:sym typeface="Lato"/>
              </a:rPr>
              <a:t>terminée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875" y="1875850"/>
            <a:ext cx="5270252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3547725" y="4203125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Durée de la partie : 12 min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</a:t>
            </a:r>
            <a:endParaRPr/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7"/>
          <p:cNvSpPr txBox="1"/>
          <p:nvPr/>
        </p:nvSpPr>
        <p:spPr>
          <a:xfrm>
            <a:off x="213075" y="2219250"/>
            <a:ext cx="138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Source Code Pro"/>
                <a:ea typeface="Source Code Pro"/>
                <a:cs typeface="Source Code Pro"/>
                <a:sym typeface="Source Code Pro"/>
              </a:rPr>
              <a:t>QWidget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75" y="885250"/>
            <a:ext cx="5270252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3547725" y="4203125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Durée de la partie : 12 min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688" y="1472850"/>
            <a:ext cx="528183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6275" y="2069800"/>
            <a:ext cx="5292257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136875" y="3142650"/>
            <a:ext cx="185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QStackedWidget</a:t>
            </a:r>
            <a:endParaRPr b="1" sz="15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2126275" y="853575"/>
            <a:ext cx="6041400" cy="4231200"/>
          </a:xfrm>
          <a:prstGeom prst="roundRect">
            <a:avLst>
              <a:gd fmla="val 3541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2227825" y="2339100"/>
            <a:ext cx="360550" cy="334725"/>
          </a:xfrm>
          <a:prstGeom prst="flowChartPunchedCard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0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2588375" y="1729125"/>
            <a:ext cx="360550" cy="334725"/>
          </a:xfrm>
          <a:prstGeom prst="flowChartPunchedCard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2919200" y="1138125"/>
            <a:ext cx="360550" cy="334725"/>
          </a:xfrm>
          <a:prstGeom prst="flowChartPunchedCard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41" name="Google Shape;241;p27"/>
          <p:cNvCxnSpPr/>
          <p:nvPr/>
        </p:nvCxnSpPr>
        <p:spPr>
          <a:xfrm flipH="1" rot="10800000">
            <a:off x="1236200" y="2244375"/>
            <a:ext cx="942000" cy="19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7"/>
          <p:cNvCxnSpPr/>
          <p:nvPr/>
        </p:nvCxnSpPr>
        <p:spPr>
          <a:xfrm flipH="1" rot="10800000">
            <a:off x="1228850" y="1729125"/>
            <a:ext cx="1295100" cy="72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7"/>
          <p:cNvCxnSpPr/>
          <p:nvPr/>
        </p:nvCxnSpPr>
        <p:spPr>
          <a:xfrm flipH="1" rot="10800000">
            <a:off x="1221000" y="1022925"/>
            <a:ext cx="1626600" cy="142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27"/>
          <p:cNvSpPr txBox="1"/>
          <p:nvPr/>
        </p:nvSpPr>
        <p:spPr>
          <a:xfrm>
            <a:off x="124500" y="2696238"/>
            <a:ext cx="185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currentIndex</a:t>
            </a:r>
            <a:endParaRPr b="1" sz="13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45" name="Google Shape;245;p27"/>
          <p:cNvCxnSpPr/>
          <p:nvPr/>
        </p:nvCxnSpPr>
        <p:spPr>
          <a:xfrm flipH="1" rot="10800000">
            <a:off x="1436075" y="2625450"/>
            <a:ext cx="818400" cy="26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7276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classes</a:t>
            </a:r>
            <a:endParaRPr/>
          </a:p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-740900" y="990225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600" y="1123850"/>
            <a:ext cx="5662524" cy="38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1786125" y="1897500"/>
            <a:ext cx="1470900" cy="714300"/>
          </a:xfrm>
          <a:prstGeom prst="roundRect">
            <a:avLst>
              <a:gd fmla="val 15473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5866925" y="2917075"/>
            <a:ext cx="1402200" cy="714300"/>
          </a:xfrm>
          <a:prstGeom prst="roundRect">
            <a:avLst>
              <a:gd fmla="val 15473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1786125" y="3631375"/>
            <a:ext cx="1470900" cy="393600"/>
          </a:xfrm>
          <a:prstGeom prst="roundRect">
            <a:avLst>
              <a:gd fmla="val 15473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1786125" y="4318575"/>
            <a:ext cx="1470900" cy="400200"/>
          </a:xfrm>
          <a:prstGeom prst="roundRect">
            <a:avLst>
              <a:gd fmla="val 15473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28"/>
          <p:cNvCxnSpPr>
            <a:stCxn id="255" idx="1"/>
            <a:endCxn id="257" idx="3"/>
          </p:cNvCxnSpPr>
          <p:nvPr/>
        </p:nvCxnSpPr>
        <p:spPr>
          <a:xfrm flipH="1">
            <a:off x="3256925" y="3274225"/>
            <a:ext cx="2610000" cy="1244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9" name="Google Shape;259;p28"/>
          <p:cNvSpPr txBox="1"/>
          <p:nvPr/>
        </p:nvSpPr>
        <p:spPr>
          <a:xfrm>
            <a:off x="128300" y="1863500"/>
            <a:ext cx="147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Attributs de gestion de la partie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128300" y="3311300"/>
            <a:ext cx="157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Méthodes pour l’affichage des écrans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7315125" y="2706175"/>
            <a:ext cx="177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Réception, décodage des trames et émission des signaux pour l’IHM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128300" y="4192425"/>
            <a:ext cx="165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Slots d’affichage des données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séquence : démarrage</a:t>
            </a:r>
            <a:endParaRPr/>
          </a:p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-740900" y="990225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13" y="1271025"/>
            <a:ext cx="3978574" cy="38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Comptage des billes restantes</a:t>
            </a:r>
            <a:endParaRPr/>
          </a:p>
        </p:txBody>
      </p: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-740900" y="990225"/>
            <a:ext cx="4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1596575" y="1193125"/>
            <a:ext cx="7431300" cy="3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800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EcranPool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::</a:t>
            </a:r>
            <a:r>
              <a:rPr b="1" lang="fr" sz="900">
                <a:solidFill>
                  <a:srgbClr val="00677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afficherEmpochage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92E6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numeroTable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92E6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numeroPoche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92E6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couleur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//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Décompte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du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nombre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billes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restantes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pour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chaque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fonction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 la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couleur</a:t>
            </a:r>
            <a:endParaRPr b="1" sz="900">
              <a:solidFill>
                <a:srgbClr val="008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900">
                <a:solidFill>
                  <a:srgbClr val="8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joueurActif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0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900">
                <a:solidFill>
                  <a:srgbClr val="092E6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couleur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8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couleurJoueur1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--</a:t>
            </a:r>
            <a:r>
              <a:rPr b="1" lang="fr" sz="900">
                <a:solidFill>
                  <a:srgbClr val="8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billesRestantes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b="1" lang="fr" sz="900">
                <a:solidFill>
                  <a:srgbClr val="000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];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 1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--</a:t>
            </a:r>
            <a:r>
              <a:rPr b="1" lang="fr" sz="900">
                <a:solidFill>
                  <a:srgbClr val="8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billesRestantes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b="1" lang="fr" sz="900">
                <a:solidFill>
                  <a:srgbClr val="000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];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 2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900">
                <a:solidFill>
                  <a:srgbClr val="8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joueurActif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0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900">
                <a:solidFill>
                  <a:srgbClr val="092E6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couleur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8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couleurJoueur2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--</a:t>
            </a:r>
            <a:r>
              <a:rPr b="1" lang="fr" sz="900">
                <a:solidFill>
                  <a:srgbClr val="8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billesRestantes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b="1" lang="fr" sz="900">
                <a:solidFill>
                  <a:srgbClr val="000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];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 2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900">
                <a:solidFill>
                  <a:srgbClr val="8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--</a:t>
            </a:r>
            <a:r>
              <a:rPr b="1" lang="fr" sz="900">
                <a:solidFill>
                  <a:srgbClr val="8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billesRestantes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b="1" lang="fr" sz="900">
                <a:solidFill>
                  <a:srgbClr val="00008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];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</a:t>
            </a: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900">
                <a:solidFill>
                  <a:srgbClr val="008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joueur 1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b="1" lang="fr" sz="900">
                <a:solidFill>
                  <a:srgbClr val="00677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afficherBillesRestantesJoueurs</a:t>
            </a: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();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</a:t>
            </a:r>
            <a:endParaRPr/>
          </a:p>
        </p:txBody>
      </p:sp>
      <p:sp>
        <p:nvSpPr>
          <p:cNvPr id="284" name="Google Shape;28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729450" y="2571750"/>
            <a:ext cx="321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Fréquence d’émission de 2,4 GHz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Portée de 10m en intérieur, 50m en extérieur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 sz="1200"/>
              <a:t>Débit de </a:t>
            </a:r>
            <a:r>
              <a:rPr lang="fr" sz="1200"/>
              <a:t>2Mbit</a:t>
            </a:r>
            <a:r>
              <a:rPr lang="fr" sz="1200"/>
              <a:t>/s</a:t>
            </a:r>
            <a:endParaRPr sz="1200"/>
          </a:p>
        </p:txBody>
      </p:sp>
      <p:pic>
        <p:nvPicPr>
          <p:cNvPr id="286" name="Google Shape;286;p31"/>
          <p:cNvPicPr preferRelativeResize="0"/>
          <p:nvPr/>
        </p:nvPicPr>
        <p:blipFill rotWithShape="1">
          <a:blip r:embed="rId3">
            <a:alphaModFix/>
          </a:blip>
          <a:srcRect b="0" l="27028" r="25685" t="0"/>
          <a:stretch/>
        </p:blipFill>
        <p:spPr>
          <a:xfrm>
            <a:off x="5114975" y="1778275"/>
            <a:ext cx="2450650" cy="25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 txBox="1"/>
          <p:nvPr/>
        </p:nvSpPr>
        <p:spPr>
          <a:xfrm>
            <a:off x="729450" y="19567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300">
                <a:solidFill>
                  <a:schemeClr val="dk2"/>
                </a:solidFill>
              </a:rPr>
              <a:t>Bluetooth 4.1/BLE</a:t>
            </a:r>
            <a:r>
              <a:rPr lang="fr" sz="1300">
                <a:solidFill>
                  <a:schemeClr val="dk2"/>
                </a:solidFill>
              </a:rPr>
              <a:t> (RPI 3 Model B)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729450" y="3709350"/>
            <a:ext cx="421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300">
                <a:solidFill>
                  <a:schemeClr val="dk2"/>
                </a:solidFill>
              </a:rPr>
              <a:t>Pourquoi connexion BT plutôt qu’en WiFi ?</a:t>
            </a:r>
            <a:endParaRPr baseline="-2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générale</a:t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545" y="2131070"/>
            <a:ext cx="1712900" cy="23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770" y="2373863"/>
            <a:ext cx="3410754" cy="19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3318625" y="3164100"/>
            <a:ext cx="396900" cy="191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349550" y="3145800"/>
            <a:ext cx="301800" cy="2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13" y="2571749"/>
            <a:ext cx="2762338" cy="15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</a:t>
            </a:r>
            <a:r>
              <a:rPr lang="fr"/>
              <a:t>ommunication</a:t>
            </a:r>
            <a:endParaRPr/>
          </a:p>
        </p:txBody>
      </p:sp>
      <p:sp>
        <p:nvSpPr>
          <p:cNvPr id="294" name="Google Shape;29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316146" y="2319625"/>
            <a:ext cx="197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/>
              <a:t>Format général</a:t>
            </a:r>
            <a:r>
              <a:rPr lang="fr" sz="1600" u="sng"/>
              <a:t> :</a:t>
            </a:r>
            <a:endParaRPr sz="1600" u="sng"/>
          </a:p>
        </p:txBody>
      </p:sp>
      <p:sp>
        <p:nvSpPr>
          <p:cNvPr id="296" name="Google Shape;296;p32"/>
          <p:cNvSpPr/>
          <p:nvPr/>
        </p:nvSpPr>
        <p:spPr>
          <a:xfrm>
            <a:off x="4462842" y="3190519"/>
            <a:ext cx="165600" cy="19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"/>
          <p:cNvSpPr txBox="1"/>
          <p:nvPr/>
        </p:nvSpPr>
        <p:spPr>
          <a:xfrm>
            <a:off x="2449300" y="3037615"/>
            <a:ext cx="370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b="1" lang="fr" sz="16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b="1" lang="fr" sz="16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Type</a:t>
            </a:r>
            <a:r>
              <a:rPr b="1" lang="fr" sz="16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r>
              <a:rPr b="1" lang="fr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16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b="1" lang="fr" sz="16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b="1" lang="fr" sz="16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r>
              <a:rPr b="1" lang="fr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 sz="16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b="1" lang="fr" sz="16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Données</a:t>
            </a:r>
            <a:r>
              <a:rPr b="1" lang="fr" sz="16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r>
              <a:rPr b="1" lang="fr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\n</a:t>
            </a:r>
            <a:endParaRPr b="1" sz="16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8" name="Google Shape;298;p32"/>
          <p:cNvSpPr/>
          <p:nvPr/>
        </p:nvSpPr>
        <p:spPr>
          <a:xfrm rot="-3049138">
            <a:off x="4000505" y="3510687"/>
            <a:ext cx="602590" cy="363922"/>
          </a:xfrm>
          <a:prstGeom prst="rightArrow">
            <a:avLst>
              <a:gd fmla="val 53870" name="adj1"/>
              <a:gd fmla="val 53834" name="adj2"/>
            </a:avLst>
          </a:prstGeom>
          <a:solidFill>
            <a:schemeClr val="accent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 rot="-3049138">
            <a:off x="2114230" y="3510687"/>
            <a:ext cx="602590" cy="363922"/>
          </a:xfrm>
          <a:prstGeom prst="rightArrow">
            <a:avLst>
              <a:gd fmla="val 53870" name="adj1"/>
              <a:gd fmla="val 53834" name="adj2"/>
            </a:avLst>
          </a:prstGeom>
          <a:solidFill>
            <a:schemeClr val="accent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 rot="-3049138">
            <a:off x="5263405" y="3510687"/>
            <a:ext cx="602590" cy="363922"/>
          </a:xfrm>
          <a:prstGeom prst="rightArrow">
            <a:avLst>
              <a:gd fmla="val 53870" name="adj1"/>
              <a:gd fmla="val 53834" name="adj2"/>
            </a:avLst>
          </a:prstGeom>
          <a:solidFill>
            <a:schemeClr val="accent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2631990" y="3141615"/>
            <a:ext cx="165600" cy="23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5683775" y="3115975"/>
            <a:ext cx="316800" cy="28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</a:t>
            </a:r>
            <a:endParaRPr/>
          </a:p>
        </p:txBody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1448850" y="2352900"/>
            <a:ext cx="20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Trois types de trame :</a:t>
            </a:r>
            <a:endParaRPr u="sng"/>
          </a:p>
        </p:txBody>
      </p:sp>
      <p:sp>
        <p:nvSpPr>
          <p:cNvPr id="310" name="Google Shape;310;p33"/>
          <p:cNvSpPr txBox="1"/>
          <p:nvPr/>
        </p:nvSpPr>
        <p:spPr>
          <a:xfrm>
            <a:off x="1448850" y="2803275"/>
            <a:ext cx="28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E : E</a:t>
            </a:r>
            <a:r>
              <a:rPr lang="fr"/>
              <a:t>mpochage</a:t>
            </a:r>
            <a:endParaRPr/>
          </a:p>
        </p:txBody>
      </p:sp>
      <p:sp>
        <p:nvSpPr>
          <p:cNvPr id="311" name="Google Shape;311;p33"/>
          <p:cNvSpPr txBox="1"/>
          <p:nvPr/>
        </p:nvSpPr>
        <p:spPr>
          <a:xfrm>
            <a:off x="1448850" y="3253650"/>
            <a:ext cx="32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N : N</a:t>
            </a:r>
            <a:r>
              <a:rPr lang="fr"/>
              <a:t>oms de joueurs</a:t>
            </a: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1448850" y="3669575"/>
            <a:ext cx="26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 : C</a:t>
            </a:r>
            <a:r>
              <a:rPr lang="fr"/>
              <a:t>hangement de joueur</a:t>
            </a:r>
            <a:endParaRPr/>
          </a:p>
        </p:txBody>
      </p:sp>
      <p:sp>
        <p:nvSpPr>
          <p:cNvPr id="313" name="Google Shape;313;p33"/>
          <p:cNvSpPr txBox="1"/>
          <p:nvPr/>
        </p:nvSpPr>
        <p:spPr>
          <a:xfrm>
            <a:off x="4420650" y="2352900"/>
            <a:ext cx="20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Exemples :</a:t>
            </a:r>
            <a:endParaRPr u="sng"/>
          </a:p>
        </p:txBody>
      </p:sp>
      <p:sp>
        <p:nvSpPr>
          <p:cNvPr id="314" name="Google Shape;314;p33"/>
          <p:cNvSpPr txBox="1"/>
          <p:nvPr/>
        </p:nvSpPr>
        <p:spPr>
          <a:xfrm>
            <a:off x="4420650" y="2803275"/>
            <a:ext cx="28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b="1" lang="fr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\n</a:t>
            </a:r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4420650" y="3253650"/>
            <a:ext cx="32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b="1" lang="fr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Sylvie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Robert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\n</a:t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4420650" y="3669575"/>
            <a:ext cx="26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b="1" lang="fr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b="1" lang="fr">
                <a:latin typeface="Source Code Pro"/>
                <a:ea typeface="Source Code Pro"/>
                <a:cs typeface="Source Code Pro"/>
                <a:sym typeface="Source Code Pro"/>
              </a:rPr>
              <a:t>\n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323" name="Google Shape;323;p34"/>
          <p:cNvGraphicFramePr/>
          <p:nvPr/>
        </p:nvGraphicFramePr>
        <p:xfrm>
          <a:off x="952500" y="19498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{83C34078-7BE4-4451-9395-DCD7D16B4A1B}</a:tableStyleId>
              </a:tblPr>
              <a:tblGrid>
                <a:gridCol w="4020200"/>
                <a:gridCol w="971475"/>
                <a:gridCol w="1015700"/>
                <a:gridCol w="1231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Fonctionnalités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À faire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En cours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Terminées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</a:rPr>
                        <a:t>Afficher un écran d’accueil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</a:rPr>
                        <a:t>Visualiser l’empochage d’une bille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</a:rPr>
                        <a:t>Visualiser les données de la manche en temps réel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</a:rPr>
                        <a:t>Visualiser les données de la partie (statistiques fin de partie)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000">
                          <a:solidFill>
                            <a:schemeClr val="dk2"/>
                          </a:solidFill>
                        </a:rPr>
                        <a:t>Dialogue avec le module MobilePool (Bluetooth)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4" name="Google Shape;324;p34"/>
          <p:cNvSpPr/>
          <p:nvPr/>
        </p:nvSpPr>
        <p:spPr>
          <a:xfrm>
            <a:off x="7448250" y="2372500"/>
            <a:ext cx="268800" cy="2802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7448250" y="2797525"/>
            <a:ext cx="268800" cy="2802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4"/>
          <p:cNvSpPr/>
          <p:nvPr/>
        </p:nvSpPr>
        <p:spPr>
          <a:xfrm>
            <a:off x="7448250" y="3171350"/>
            <a:ext cx="268800" cy="2802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7448250" y="3919000"/>
            <a:ext cx="268800" cy="2802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6315000" y="3510300"/>
            <a:ext cx="268800" cy="280200"/>
          </a:xfrm>
          <a:prstGeom prst="mathMultiply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34" name="Google Shape;334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881850" y="2012700"/>
            <a:ext cx="216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Des idées pour une 2.0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949" y="2571750"/>
            <a:ext cx="3934100" cy="20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5"/>
          <p:cNvSpPr txBox="1"/>
          <p:nvPr/>
        </p:nvSpPr>
        <p:spPr>
          <a:xfrm>
            <a:off x="6104550" y="1868624"/>
            <a:ext cx="21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Une amélioration majeure à intégrer 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</a:t>
            </a:r>
            <a:endParaRPr/>
          </a:p>
        </p:txBody>
      </p:sp>
      <p:sp>
        <p:nvSpPr>
          <p:cNvPr id="343" name="Google Shape;343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GAUME Benjamin</a:t>
            </a: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(IR2) | Application EcranPool (TV)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Afficher un écran d’accueil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Visualiser l’empochage d’une bille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Visualiser les données de la manche en temps réel (nom des joueurs, numéro de la manche, score, durée, billes empochées et restantes)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Visualiser les données de la rencontre (nombre de manches gagnées par chaque joueur, statistiques d’empochage, ...)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-"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Dialoguer avec le terminal mobile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Exigences</a:t>
            </a:r>
            <a:endParaRPr/>
          </a:p>
        </p:txBody>
      </p:sp>
      <p:sp>
        <p:nvSpPr>
          <p:cNvPr id="350" name="Google Shape;350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</a:t>
            </a:r>
            <a:endParaRPr/>
          </a:p>
        </p:txBody>
      </p:sp>
      <p:sp>
        <p:nvSpPr>
          <p:cNvPr id="356" name="Google Shape;356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interne</a:t>
            </a:r>
            <a:endParaRPr/>
          </a:p>
        </p:txBody>
      </p:sp>
      <p:sp>
        <p:nvSpPr>
          <p:cNvPr id="363" name="Google Shape;363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Spécifications techniques</a:t>
            </a:r>
            <a:endParaRPr/>
          </a:p>
        </p:txBody>
      </p:sp>
      <p:sp>
        <p:nvSpPr>
          <p:cNvPr id="370" name="Google Shape;370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logicielle</a:t>
            </a:r>
            <a:endParaRPr/>
          </a:p>
        </p:txBody>
      </p:sp>
      <p:sp>
        <p:nvSpPr>
          <p:cNvPr id="377" name="Google Shape;377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que le blackball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812125" y="1863675"/>
            <a:ext cx="3604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pool </a:t>
            </a:r>
            <a:r>
              <a:rPr lang="fr" sz="1200"/>
              <a:t>: désigne un billard à poches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bandes</a:t>
            </a:r>
            <a:r>
              <a:rPr lang="fr" sz="1200"/>
              <a:t> : rebords de la table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blouse </a:t>
            </a:r>
            <a:r>
              <a:rPr lang="fr" sz="1200"/>
              <a:t>: désigne le filet placé à chacune des 6 ouvertures de la table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empoche</a:t>
            </a:r>
            <a:r>
              <a:rPr lang="fr" sz="1200"/>
              <a:t> : lorsqu’une bille tombe dans une poche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casser</a:t>
            </a:r>
            <a:r>
              <a:rPr lang="fr" sz="1200"/>
              <a:t> : signe le début de la manche en propulsant la bille blanche dans le triangle de billes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manche</a:t>
            </a:r>
            <a:r>
              <a:rPr lang="fr" sz="1200"/>
              <a:t> : une partie entre deux joueurs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/>
              <a:t>match</a:t>
            </a:r>
            <a:r>
              <a:rPr lang="fr" sz="1200"/>
              <a:t> : constitué de manches</a:t>
            </a:r>
            <a:endParaRPr sz="1200"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31537" y="1528266"/>
            <a:ext cx="4445750" cy="24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5860600" y="797250"/>
            <a:ext cx="3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00"/>
                </a:solidFill>
              </a:rPr>
              <a:t>1</a:t>
            </a:r>
            <a:endParaRPr sz="1200">
              <a:solidFill>
                <a:srgbClr val="FFFF00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7537000" y="797250"/>
            <a:ext cx="3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00"/>
                </a:solidFill>
              </a:rPr>
              <a:t>2</a:t>
            </a:r>
            <a:endParaRPr sz="1200">
              <a:solidFill>
                <a:srgbClr val="FFFF00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537000" y="2549850"/>
            <a:ext cx="3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00"/>
                </a:solidFill>
              </a:rPr>
              <a:t>3</a:t>
            </a:r>
            <a:endParaRPr sz="1200">
              <a:solidFill>
                <a:srgbClr val="FFFF00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5860600" y="2549850"/>
            <a:ext cx="3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00"/>
                </a:solidFill>
              </a:rPr>
              <a:t>6</a:t>
            </a:r>
            <a:endParaRPr sz="1200">
              <a:solidFill>
                <a:srgbClr val="FFFF00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7537000" y="4226250"/>
            <a:ext cx="3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00"/>
                </a:solidFill>
              </a:rPr>
              <a:t>4</a:t>
            </a:r>
            <a:endParaRPr sz="1200">
              <a:solidFill>
                <a:srgbClr val="FFFF00"/>
              </a:solidFill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5860600" y="4226250"/>
            <a:ext cx="37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00"/>
                </a:solidFill>
              </a:rPr>
              <a:t>5</a:t>
            </a:r>
            <a:endParaRPr sz="1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Scénario(s)</a:t>
            </a:r>
            <a:endParaRPr/>
          </a:p>
        </p:txBody>
      </p:sp>
      <p:sp>
        <p:nvSpPr>
          <p:cNvPr id="384" name="Google Shape;384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de validation (recette finale)</a:t>
            </a:r>
            <a:endParaRPr/>
          </a:p>
        </p:txBody>
      </p:sp>
      <p:sp>
        <p:nvSpPr>
          <p:cNvPr id="391" name="Google Shape;391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729450" y="2078875"/>
            <a:ext cx="76887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Système décomposé en trois modules :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➔"/>
            </a:pP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Module d</a:t>
            </a: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étection des billes (EC)</a:t>
            </a: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: le billard est équipé de capteurs permettant de détecter l’empochage et la couleur d’une bille, et d’un bouton de début de tour (un bouton de faute peut être géré aussi)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➔"/>
            </a:pP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Module gestion de partie (Clément TRICHET)</a:t>
            </a:r>
            <a:r>
              <a:rPr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: le(s) joueur(s) paramètre(nt) et lance(nt) la partie à partir d’une application sur un terminal mobile (sous Android)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➔"/>
            </a:pP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Module v</a:t>
            </a: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isualisation</a:t>
            </a:r>
            <a:r>
              <a:rPr b="1" lang="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partie (Benjamin GAUME) : le déroulement de la partie est affiché sur un écran de télévision</a:t>
            </a:r>
            <a:endParaRPr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774475" y="3980700"/>
            <a:ext cx="7688700" cy="612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Synoptique du système</a:t>
            </a:r>
            <a:endParaRPr/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250" y="1637575"/>
            <a:ext cx="4507051" cy="34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ressources de développement</a:t>
            </a:r>
            <a:endParaRPr/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650" y="2063187"/>
            <a:ext cx="1017125" cy="10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686600"/>
            <a:ext cx="1770300" cy="1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875" y="2084500"/>
            <a:ext cx="2361811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1075" y="3842422"/>
            <a:ext cx="974475" cy="9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5050" y="3700888"/>
            <a:ext cx="1257525" cy="12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3662388" y="2297500"/>
            <a:ext cx="909600" cy="449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rot="5400000">
            <a:off x="1966600" y="3337975"/>
            <a:ext cx="650400" cy="358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9350" y="1978912"/>
            <a:ext cx="1086275" cy="10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ressources matérielles (EC)</a:t>
            </a:r>
            <a:endParaRPr/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154" name="Google Shape;154;p19"/>
          <p:cNvGraphicFramePr/>
          <p:nvPr/>
        </p:nvGraphicFramePr>
        <p:xfrm>
          <a:off x="952500" y="234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{83C34078-7BE4-4451-9395-DCD7D16B4A1B}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Désignation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Caractéristiques techniques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Table de billard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Modèle pliable BT 500 US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Carte de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dévelo</a:t>
                      </a:r>
                      <a:r>
                        <a:rPr lang="fr"/>
                        <a:t>ppement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ESP32 Mini D1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ressources matérielles (IR)</a:t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161" name="Google Shape;161;p20"/>
          <p:cNvGraphicFramePr/>
          <p:nvPr/>
        </p:nvGraphicFramePr>
        <p:xfrm>
          <a:off x="952500" y="20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{83C34078-7BE4-4451-9395-DCD7D16B4A1B}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Désignation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Caractéristiques techniques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Écran de Télévision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Modèle avec entrée HDMI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Tablette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</a:t>
                      </a:r>
                      <a:r>
                        <a:rPr lang="fr"/>
                        <a:t>ablette tactile Samsung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RPI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Nano-ordinateur Raspberry Pi modèle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3B (configuration minimale 1,2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GHz, 1GO de RAM et carte SD 16GO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avec Raspbian OS) avec sortie HDMI et Bluetooth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Poste de travail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PC sous GNU/Linux Ubuntu 20.04 LTS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ressources de développement (IR)</a:t>
            </a:r>
            <a:endParaRPr/>
          </a:p>
        </p:txBody>
      </p:sp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168" name="Google Shape;168;p21"/>
          <p:cNvGraphicFramePr/>
          <p:nvPr/>
        </p:nvGraphicFramePr>
        <p:xfrm>
          <a:off x="952500" y="234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{83C34078-7BE4-4451-9395-DCD7D16B4A1B}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Désignation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Caractéristiques techniques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OS Tablette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Android 7.0 Nougat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EDI IR 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Android Studio / Java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OS RPI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Raspbian OS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EDI IR2 et langage de programmation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Qt Creator / Qt5 / C++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